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ono Light" pitchFamily="49" charset="0"/>
      <p:regular r:id="rId23"/>
    </p:embeddedFont>
    <p:embeddedFont>
      <p:font typeface="Roboto Mono Medium" panose="020F0502020204030204" pitchFamily="34" charset="0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3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24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41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0776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Reproducing HIAC Experiments: A Detailed Report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58665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report details the successful reproduction of Hierarchical Information-theoretic Affinity Clustering (HIAC) experiments. We will explore the methodology, parameters, and results obtained from applying HIAC to the </a:t>
            </a:r>
            <a:r>
              <a:rPr lang="en-US" sz="15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Wireless Indoor Location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dataset, alongside a regeneration of DPC experiments on various shape datasets.</a:t>
            </a:r>
            <a:endParaRPr lang="en-US" sz="15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47C56D-0A31-1134-A84B-EB58E0DAC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450" y="7658100"/>
            <a:ext cx="1778000" cy="4572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E65E919E-9180-B22D-FB29-606243943802}"/>
              </a:ext>
            </a:extLst>
          </p:cNvPr>
          <p:cNvSpPr/>
          <p:nvPr/>
        </p:nvSpPr>
        <p:spPr>
          <a:xfrm>
            <a:off x="10258425" y="7072313"/>
            <a:ext cx="3730586" cy="70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SudentID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1820259061</a:t>
            </a:r>
            <a:b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Kuranov </a:t>
            </a:r>
            <a:r>
              <a:rPr lang="en-US" sz="15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Grigorii</a:t>
            </a:r>
            <a:r>
              <a:rPr lang="ru-RU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68623E-8DB1-5F0C-7E12-822BB469D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312862"/>
            <a:ext cx="6477000" cy="53975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A80EA4-09FD-B56D-6116-E6978F68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262" y="1312862"/>
            <a:ext cx="7181850" cy="53863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9C198-2ED5-A354-6A7B-35719F7CE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100" y="7645400"/>
            <a:ext cx="18923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2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0386"/>
            <a:ext cx="1143083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Summary of Numeric Results from DPC Regeneration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073354"/>
            <a:ext cx="1304282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outputs/dpc_results.csv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file contains a detailed summary of the quantitative performance metrics for the regenerated DPC experiments.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621756"/>
            <a:ext cx="13042821" cy="3569018"/>
          </a:xfrm>
          <a:prstGeom prst="roundRect">
            <a:avLst>
              <a:gd name="adj" fmla="val 83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629376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0244" y="2756059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R15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2958108" y="2756059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260771" y="2756059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0.98213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214824" y="2756059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0.98644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8168878" y="2756059"/>
            <a:ext cx="22011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outputs/R15_clusters.png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0774323" y="2756059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outputs/R15_decision.png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3517821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00244" y="3644503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2958108" y="3644503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260771" y="3644503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0.73187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6214824" y="3644503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0.88072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8168878" y="3644503"/>
            <a:ext cx="22011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outputs/Aggregation_clusters.png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0774323" y="3644503"/>
            <a:ext cx="28563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outputs/Aggregation_decision.png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01410" y="4406265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00244" y="4532948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flame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2958108" y="4532948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260771" y="4532948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0.45341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6214824" y="4532948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0.49010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8168878" y="4532948"/>
            <a:ext cx="22011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outputs/flame_clusters.png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10774323" y="453294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outputs/flame_decision.png</a:t>
            </a:r>
            <a:endParaRPr lang="en-US" sz="1550" dirty="0"/>
          </a:p>
        </p:txBody>
      </p:sp>
      <p:sp>
        <p:nvSpPr>
          <p:cNvPr id="26" name="Shape 24"/>
          <p:cNvSpPr/>
          <p:nvPr/>
        </p:nvSpPr>
        <p:spPr>
          <a:xfrm>
            <a:off x="801410" y="5294709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00244" y="5421392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T7.10k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2958108" y="5421392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4260771" y="5421392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(no labels)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6214824" y="5421392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(no labels)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8168878" y="5421392"/>
            <a:ext cx="22011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outputs/T7.10k_clusters.png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10774323" y="542139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outputs/T7.10k_decision.png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93790" y="641401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5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Adjusted Rand Index (ARI)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5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Normalised Mutual Information (NMI)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are presented where ground-truth labels were available, demonstrating varying degrees of clustering accuracy across different datasets.</a:t>
            </a:r>
            <a:endParaRPr lang="en-US" sz="1550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C5074E0-85A9-0370-5C1B-F19D073D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0" y="7658100"/>
            <a:ext cx="1778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617"/>
            <a:ext cx="762059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Next Steps and Future Directions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96858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further advance this research, two primary paths are available based on your immediate needs.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509367"/>
            <a:ext cx="13042821" cy="2103715"/>
          </a:xfrm>
          <a:prstGeom prst="roundRect">
            <a:avLst>
              <a:gd name="adj" fmla="val 1415"/>
            </a:avLst>
          </a:prstGeom>
          <a:solidFill>
            <a:srgbClr val="404040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509367"/>
            <a:ext cx="6521410" cy="2103715"/>
          </a:xfrm>
          <a:prstGeom prst="roundRect">
            <a:avLst>
              <a:gd name="adj" fmla="val 1415"/>
            </a:avLst>
          </a:prstGeom>
          <a:solidFill>
            <a:srgbClr val="404040"/>
          </a:solidFill>
          <a:ln/>
        </p:spPr>
      </p:sp>
      <p:sp>
        <p:nvSpPr>
          <p:cNvPr id="6" name="Text 4"/>
          <p:cNvSpPr/>
          <p:nvPr/>
        </p:nvSpPr>
        <p:spPr>
          <a:xfrm>
            <a:off x="992148" y="3707725"/>
            <a:ext cx="34231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Presentation Generation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2148" y="4136946"/>
            <a:ext cx="5826919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can construct a PowerPoint presentation (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DPC_experiment_presentation.pptx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embedding all generated images and a concise summary of these DPC results, suitable for immediate sharing.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315200" y="3509367"/>
            <a:ext cx="6521410" cy="2103715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509367"/>
            <a:ext cx="22860" cy="2103715"/>
          </a:xfrm>
          <a:prstGeom prst="roundRect">
            <a:avLst>
              <a:gd name="adj" fmla="val 130232"/>
            </a:avLst>
          </a:prstGeom>
          <a:solidFill>
            <a:srgbClr val="595959"/>
          </a:solidFill>
          <a:ln/>
        </p:spPr>
      </p:sp>
      <p:sp>
        <p:nvSpPr>
          <p:cNvPr id="10" name="Text 8"/>
          <p:cNvSpPr/>
          <p:nvPr/>
        </p:nvSpPr>
        <p:spPr>
          <a:xfrm>
            <a:off x="7811333" y="3707725"/>
            <a:ext cx="49114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Alternative Parameter Exploration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811333" y="4136946"/>
            <a:ext cx="582691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Alternatively, I can re-run the experiments with different radius/percentile values, or explore kernel density estimation instead of the hard cut-off, appending these new results for deeper analysis.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67193" y="4313099"/>
            <a:ext cx="496133" cy="496133"/>
          </a:xfrm>
          <a:prstGeom prst="roundRect">
            <a:avLst>
              <a:gd name="adj" fmla="val 6001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1256" y="4437043"/>
            <a:ext cx="248007" cy="24800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93790" y="583632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Please indicate your preference for the next course of action to continue this experimental work efficiently.</a:t>
            </a:r>
            <a:endParaRPr lang="en-US" sz="15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FEE8CBB-C19E-268C-192E-7E024E472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450" y="7658100"/>
            <a:ext cx="1778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4925"/>
            <a:ext cx="35719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HIAC Experiment Overview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644378"/>
            <a:ext cx="738235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Understanding the HIAC Workflow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3438168"/>
            <a:ext cx="4215289" cy="2536508"/>
          </a:xfrm>
          <a:prstGeom prst="roundRect">
            <a:avLst>
              <a:gd name="adj" fmla="val 4326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3438168"/>
            <a:ext cx="91440" cy="2536508"/>
          </a:xfrm>
          <a:prstGeom prst="roundRect">
            <a:avLst>
              <a:gd name="adj" fmla="val 32558"/>
            </a:avLst>
          </a:prstGeom>
          <a:solidFill>
            <a:srgbClr val="DCFF50"/>
          </a:solidFill>
          <a:ln/>
        </p:spPr>
      </p:sp>
      <p:sp>
        <p:nvSpPr>
          <p:cNvPr id="6" name="Text 4"/>
          <p:cNvSpPr/>
          <p:nvPr/>
        </p:nvSpPr>
        <p:spPr>
          <a:xfrm>
            <a:off x="1083588" y="36593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Dataset Utilised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083588" y="4150519"/>
            <a:ext cx="3704273" cy="160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primary dataset for this experiment was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data-sets/real-datasets/Wireless_indoor_location.txt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 real-world dataset crucial for indoor localisation research.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438168"/>
            <a:ext cx="4215408" cy="2536508"/>
          </a:xfrm>
          <a:prstGeom prst="roundRect">
            <a:avLst>
              <a:gd name="adj" fmla="val 4326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4577" y="3438168"/>
            <a:ext cx="91440" cy="2536508"/>
          </a:xfrm>
          <a:prstGeom prst="roundRect">
            <a:avLst>
              <a:gd name="adj" fmla="val 32558"/>
            </a:avLst>
          </a:prstGeom>
          <a:solidFill>
            <a:srgbClr val="DCFF50"/>
          </a:solidFill>
          <a:ln/>
        </p:spPr>
      </p:sp>
      <p:sp>
        <p:nvSpPr>
          <p:cNvPr id="10" name="Text 8"/>
          <p:cNvSpPr/>
          <p:nvPr/>
        </p:nvSpPr>
        <p:spPr>
          <a:xfrm>
            <a:off x="5497235" y="36593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Script Execution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497235" y="4150519"/>
            <a:ext cx="3704392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HIAC.py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script, located in the current directory, was executed to perform the clustering and analysis.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438168"/>
            <a:ext cx="4215289" cy="2536508"/>
          </a:xfrm>
          <a:prstGeom prst="roundRect">
            <a:avLst>
              <a:gd name="adj" fmla="val 4326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8343" y="3438168"/>
            <a:ext cx="91440" cy="2536508"/>
          </a:xfrm>
          <a:prstGeom prst="roundRect">
            <a:avLst>
              <a:gd name="adj" fmla="val 32558"/>
            </a:avLst>
          </a:prstGeom>
          <a:solidFill>
            <a:srgbClr val="DCFF50"/>
          </a:solidFill>
          <a:ln/>
        </p:spPr>
      </p:sp>
      <p:sp>
        <p:nvSpPr>
          <p:cNvPr id="14" name="Text 12"/>
          <p:cNvSpPr/>
          <p:nvPr/>
        </p:nvSpPr>
        <p:spPr>
          <a:xfrm>
            <a:off x="9911001" y="36593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Outputs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9911001" y="4150519"/>
            <a:ext cx="3704273" cy="159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script generates a decision graph image, an ameliorated dataset (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&lt;dataset&gt;_ameliorated_by_HIAC.txt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 and clustering results with Normalised Mutual Information (NMI) scores.</a:t>
            </a:r>
            <a:endParaRPr lang="en-US" sz="15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E93BF2-A17B-B4C2-3918-1A154AD9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0" y="7658100"/>
            <a:ext cx="1778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81732"/>
            <a:ext cx="619172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HIAC Experiment Parameters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435411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 (neighbours):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74106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 (time-step):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0.3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12802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 (iterations):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51497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Threshold: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1.514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01110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parameters were carefully selected to optimise the performance of the HIAC algorithm on the specified dataset, balancing computational cost with clustering accuracy.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4874" y="435411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Min-max scaling per feature was applied directly within the script to ensure feature comparability.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4874" y="5058608"/>
            <a:ext cx="6279356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Principal Component Analysis (PCA) was used to reduce dimensionality to 2D for effective plotting, utilising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sklearn.decomposition.PCA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4874" y="619744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chosen normalisation method helps prevent features with larger scales from dominating the clustering process, while PCA provides an interpretable visual representation of the high-dimensional data.</a:t>
            </a:r>
            <a:endParaRPr lang="en-US" sz="155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DACB0C-4C49-DD72-5B20-8B04658C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450" y="7658100"/>
            <a:ext cx="1778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5539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Initial Data Visualization: Original PCA Scatter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369546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initial two-dimensional PCA projection of the Wireless Indoor Location dataset is presented below. This visualization provides a baseline understanding of the data's inherent structure before the application of the HIAC amelioration process.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871323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original scatter plot helps to identify any obvious clusters or data distributions prior to the clustering algorithm's influence, serving as a critical reference point for evaluating the ameliorated dataset.</a:t>
            </a:r>
            <a:endParaRPr lang="en-US" sz="15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37DC15-FC22-1F3E-21D0-42AB26F91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450" y="7658100"/>
            <a:ext cx="1778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561"/>
            <a:ext cx="809684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Results Summary of HIAC Experiment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76153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HIAC pipeline generated several key outputs essential for analysis and further research. The ameliorated dataset and the clustering results are crucial for understanding the impact of HIAC.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917507"/>
            <a:ext cx="4215289" cy="3051810"/>
          </a:xfrm>
          <a:prstGeom prst="roundRect">
            <a:avLst>
              <a:gd name="adj" fmla="val 3596"/>
            </a:avLst>
          </a:prstGeom>
          <a:solidFill>
            <a:srgbClr val="212121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894648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DCFF50"/>
          </a:solidFill>
          <a:ln/>
        </p:spPr>
      </p:sp>
      <p:sp>
        <p:nvSpPr>
          <p:cNvPr id="6" name="Shape 4"/>
          <p:cNvSpPr/>
          <p:nvPr/>
        </p:nvSpPr>
        <p:spPr>
          <a:xfrm>
            <a:off x="2603778" y="261985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DCFF50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2372" y="2798445"/>
            <a:ext cx="238125" cy="23812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15008" y="3413641"/>
            <a:ext cx="297668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 Graph Image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15008" y="3842861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decision graph image was saved to the script's output folder, illustrating the density and delta values used for identifying cluster centres.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07437" y="2917507"/>
            <a:ext cx="4215408" cy="3051810"/>
          </a:xfrm>
          <a:prstGeom prst="roundRect">
            <a:avLst>
              <a:gd name="adj" fmla="val 3596"/>
            </a:avLst>
          </a:prstGeom>
          <a:solidFill>
            <a:srgbClr val="212121"/>
          </a:solidFill>
          <a:ln/>
        </p:spPr>
      </p:sp>
      <p:sp>
        <p:nvSpPr>
          <p:cNvPr id="11" name="Shape 8"/>
          <p:cNvSpPr/>
          <p:nvPr/>
        </p:nvSpPr>
        <p:spPr>
          <a:xfrm>
            <a:off x="5207437" y="2894648"/>
            <a:ext cx="4215408" cy="91440"/>
          </a:xfrm>
          <a:prstGeom prst="roundRect">
            <a:avLst>
              <a:gd name="adj" fmla="val 32558"/>
            </a:avLst>
          </a:prstGeom>
          <a:solidFill>
            <a:srgbClr val="DCFF50"/>
          </a:solidFill>
          <a:ln/>
        </p:spPr>
      </p:sp>
      <p:sp>
        <p:nvSpPr>
          <p:cNvPr id="12" name="Shape 9"/>
          <p:cNvSpPr/>
          <p:nvPr/>
        </p:nvSpPr>
        <p:spPr>
          <a:xfrm>
            <a:off x="7017425" y="261985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DCFF50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6018" y="2798445"/>
            <a:ext cx="238125" cy="23812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28655" y="3413641"/>
            <a:ext cx="28278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Ameliorated Dataset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5428655" y="3842861"/>
            <a:ext cx="3772972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modified dataset,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&lt;dataset&gt;_ameliorated_by_HIAC.txt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was saved, representing the HIAC algorithm's enhancement of the original data.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9621203" y="2917507"/>
            <a:ext cx="4215289" cy="3051810"/>
          </a:xfrm>
          <a:prstGeom prst="roundRect">
            <a:avLst>
              <a:gd name="adj" fmla="val 3596"/>
            </a:avLst>
          </a:prstGeom>
          <a:solidFill>
            <a:srgbClr val="212121"/>
          </a:solidFill>
          <a:ln/>
        </p:spPr>
      </p:sp>
      <p:sp>
        <p:nvSpPr>
          <p:cNvPr id="17" name="Shape 13"/>
          <p:cNvSpPr/>
          <p:nvPr/>
        </p:nvSpPr>
        <p:spPr>
          <a:xfrm>
            <a:off x="9621203" y="2894648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DCFF50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31191" y="261985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DCFF50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9784" y="2798445"/>
            <a:ext cx="238125" cy="23812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42421" y="34136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Clustering NMI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842421" y="3842861"/>
            <a:ext cx="3772853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script performed clustering via the provided DPC implementation and printed the resulting Normalised Mutual Information (NMI) score, a critical metric for evaluating clustering quality against ground-truth labels.</a:t>
            </a:r>
            <a:endParaRPr lang="en-US" sz="1550" dirty="0"/>
          </a:p>
        </p:txBody>
      </p:sp>
      <p:sp>
        <p:nvSpPr>
          <p:cNvPr id="22" name="Shape 17"/>
          <p:cNvSpPr/>
          <p:nvPr/>
        </p:nvSpPr>
        <p:spPr>
          <a:xfrm>
            <a:off x="793790" y="6192560"/>
            <a:ext cx="13042821" cy="1168360"/>
          </a:xfrm>
          <a:prstGeom prst="roundRect">
            <a:avLst>
              <a:gd name="adj" fmla="val 2548"/>
            </a:avLst>
          </a:prstGeom>
          <a:solidFill>
            <a:srgbClr val="3D4D00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148" y="6487835"/>
            <a:ext cx="248007" cy="198358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438513" y="6440448"/>
            <a:ext cx="12199739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the exact numeric NMI value, please execute the script locally. The ameliorated dataset visualisation and decision-graph images are produced by the script and should be placed in the </a:t>
            </a:r>
            <a:r>
              <a:rPr lang="en-US" sz="1550" dirty="0">
                <a:solidFill>
                  <a:srgbClr val="FFFFF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figures/</a:t>
            </a: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folder.</a:t>
            </a:r>
            <a:endParaRPr lang="en-US" sz="15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7507F99-88B6-1EAC-0A7E-9FA870FBB9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44450" y="7658100"/>
            <a:ext cx="1778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3614"/>
            <a:ext cx="1095446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Reproducibility: How to Re-Run This Experiment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18658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ensure full transparency and allow for independent verification, follow these steps to reproduce the HIAC experiment results.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72736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041690"/>
            <a:ext cx="6422231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186589"/>
            <a:ext cx="40184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Activate Python Environment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3615809"/>
            <a:ext cx="6422231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Activate your preferred Python environment. For example, using the workspace virtual environment: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source ../DWH_1_Detecting_novel_associations_in_large_data_sets/env/bin/activate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414379" y="272736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3041690"/>
            <a:ext cx="6422231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0" name="Text 8"/>
          <p:cNvSpPr/>
          <p:nvPr/>
        </p:nvSpPr>
        <p:spPr>
          <a:xfrm>
            <a:off x="7414379" y="3186589"/>
            <a:ext cx="297668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Install Dependencies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14379" y="3615809"/>
            <a:ext cx="6422231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the current folder, install any missing dependencies: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../DWH_1_Detecting_novel_associations_in_large_data_sets/requirements.txt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(or install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numpy scipy pandas matplotlib scikit-learn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individually).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25601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5570339"/>
            <a:ext cx="6422231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7152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Run the Script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93790" y="6144458"/>
            <a:ext cx="642223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 the HIAC script: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HIAC.py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414379" y="525601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414379" y="5570339"/>
            <a:ext cx="6422231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8" name="Text 16"/>
          <p:cNvSpPr/>
          <p:nvPr/>
        </p:nvSpPr>
        <p:spPr>
          <a:xfrm>
            <a:off x="7414379" y="57152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Review Outputs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4379" y="6144458"/>
            <a:ext cx="6422231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script will create a folder named after the dataset (e.g.,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wifi_localization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containing plots and the ameliorated data.</a:t>
            </a:r>
            <a:endParaRPr lang="en-US" sz="15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798C4F-8158-4F45-F264-D20AA741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0" y="7658100"/>
            <a:ext cx="1778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5088"/>
            <a:ext cx="1143083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Notes and Suggestions for Experiment Enhancement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54805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Several avenues exist for further enriching these experiments and facilitating analysis.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204" y="3094911"/>
            <a:ext cx="297656" cy="2976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8632" y="3088838"/>
            <a:ext cx="40184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Image Embedding Convenience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3518059"/>
            <a:ext cx="575250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can embed the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original.png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image directly into the repository for easier access and consistency across reports. Please confirm if this is desired.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3558" y="3094911"/>
            <a:ext cx="297656" cy="2976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83987" y="3088838"/>
            <a:ext cx="35719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Automated NMI and Images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8083987" y="3518059"/>
            <a:ext cx="5752624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can execute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HIAC.py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capture the printed NMI values and generate all related images, installing any necessary dependencies into your chosen environment.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204" y="4881205"/>
            <a:ext cx="297656" cy="2976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38632" y="4875133"/>
            <a:ext cx="34231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Parameter Sweep Wrapper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438632" y="5304353"/>
            <a:ext cx="575250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run_hiac_demo.py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wrapper could be developed to streamline parameter sweeps and automate the saving of results, enhancing experimental efficiency.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3558" y="4881205"/>
            <a:ext cx="297656" cy="2976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083987" y="4875133"/>
            <a:ext cx="32743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Additional Comparisons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8083987" y="5304353"/>
            <a:ext cx="575262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short script could be added to compute and display NMI before and after HIAC for other clustering algorithms like K-Means or Agglomerative Clustering, providing broader comparative insights.</a:t>
            </a:r>
            <a:endParaRPr lang="en-US" sz="15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C49C90-91FB-6660-188F-B7537301E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450" y="7658100"/>
            <a:ext cx="17780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301" y="512323"/>
            <a:ext cx="8415338" cy="449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DPC Experiment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19257" y="1303615"/>
            <a:ext cx="13191887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DPC experiments were re-executed for various example shape datasets, with all outputs saved in the </a:t>
            </a:r>
            <a:r>
              <a:rPr lang="en-US" sz="140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outputs/</a:t>
            </a: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folder. This regeneration provides updated visualisations and quantitative metrics for evaluation.</a:t>
            </a:r>
            <a:endParaRPr lang="en-US" sz="1400" dirty="0"/>
          </a:p>
        </p:txBody>
      </p:sp>
      <p:sp>
        <p:nvSpPr>
          <p:cNvPr id="10" name="Text 2"/>
          <p:cNvSpPr/>
          <p:nvPr/>
        </p:nvSpPr>
        <p:spPr>
          <a:xfrm>
            <a:off x="719257" y="7534395"/>
            <a:ext cx="11682293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visualisations include cluster assignments and decision graphs for each dataset, offering comprehensive insights into the DPC algorithm's performance on different data structures.</a:t>
            </a:r>
            <a:endParaRPr lang="en-US" sz="1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CDC6A1-B113-11AB-1768-1C7EE6EC7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312" y="7658100"/>
            <a:ext cx="1735137" cy="457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468E90-F996-E11A-7EBB-411A07EB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0" y="7658100"/>
            <a:ext cx="1778000" cy="4572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92EA0D-2DE6-EF92-E808-1C0C0D38C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8" y="2027237"/>
            <a:ext cx="3810000" cy="3175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9ADAEC0-4013-DC8E-3F22-81BABEAEA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303" y="2027237"/>
            <a:ext cx="3810000" cy="28575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0AA00A-1E92-E97E-6F37-3AD5235B5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468" y="2055812"/>
            <a:ext cx="3810000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5B90EA-FAF6-C1B6-EBE5-ECC76952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657" y="0"/>
            <a:ext cx="5527835" cy="41458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3C4505-2C1B-2E2B-C32E-56F0F9295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0" y="7658100"/>
            <a:ext cx="1778000" cy="457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E1C8D3-052D-A679-3CBD-FE73D6D5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43349"/>
            <a:ext cx="4903470" cy="40862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807FA7-7EBF-C655-AA07-9EB07B68D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825" y="3960017"/>
            <a:ext cx="5403850" cy="40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34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1133</Words>
  <Application>Microsoft Macintosh PowerPoint</Application>
  <PresentationFormat>Произвольный</PresentationFormat>
  <Paragraphs>103</Paragraphs>
  <Slides>12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Roboto Mono Medium</vt:lpstr>
      <vt:lpstr>Arial</vt:lpstr>
      <vt:lpstr>Consolas</vt:lpstr>
      <vt:lpstr>Roboto Mono Light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kgrigor2016@gmail.com</cp:lastModifiedBy>
  <cp:revision>2</cp:revision>
  <dcterms:created xsi:type="dcterms:W3CDTF">2025-11-25T14:06:24Z</dcterms:created>
  <dcterms:modified xsi:type="dcterms:W3CDTF">2025-11-25T14:33:27Z</dcterms:modified>
</cp:coreProperties>
</file>